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00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720" y="-75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D34-AD21-435A-B851-7DEB31EE59E1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F70-FE24-49D7-AAF2-C8A891B4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23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D34-AD21-435A-B851-7DEB31EE59E1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F70-FE24-49D7-AAF2-C8A891B4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89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D34-AD21-435A-B851-7DEB31EE59E1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F70-FE24-49D7-AAF2-C8A891B4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35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D34-AD21-435A-B851-7DEB31EE59E1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F70-FE24-49D7-AAF2-C8A891B4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99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D34-AD21-435A-B851-7DEB31EE59E1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F70-FE24-49D7-AAF2-C8A891B4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96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D34-AD21-435A-B851-7DEB31EE59E1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F70-FE24-49D7-AAF2-C8A891B4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94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D34-AD21-435A-B851-7DEB31EE59E1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F70-FE24-49D7-AAF2-C8A891B4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69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D34-AD21-435A-B851-7DEB31EE59E1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F70-FE24-49D7-AAF2-C8A891B4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81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D34-AD21-435A-B851-7DEB31EE59E1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F70-FE24-49D7-AAF2-C8A891B4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33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D34-AD21-435A-B851-7DEB31EE59E1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F70-FE24-49D7-AAF2-C8A891B4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52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D34-AD21-435A-B851-7DEB31EE59E1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F70-FE24-49D7-AAF2-C8A891B4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60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ED34-AD21-435A-B851-7DEB31EE59E1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AF70-FE24-49D7-AAF2-C8A891B4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35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37D24A2-6BE9-4E1E-BE04-3CF85472C2C0}"/>
              </a:ext>
            </a:extLst>
          </p:cNvPr>
          <p:cNvGrpSpPr/>
          <p:nvPr/>
        </p:nvGrpSpPr>
        <p:grpSpPr>
          <a:xfrm>
            <a:off x="-372998" y="0"/>
            <a:ext cx="13577178" cy="9601200"/>
            <a:chOff x="-387789" y="0"/>
            <a:chExt cx="13577178" cy="960120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03754A9C-54BB-4396-918D-6733D797C3C8}"/>
                </a:ext>
              </a:extLst>
            </p:cNvPr>
            <p:cNvGrpSpPr/>
            <p:nvPr/>
          </p:nvGrpSpPr>
          <p:grpSpPr>
            <a:xfrm>
              <a:off x="-387789" y="0"/>
              <a:ext cx="13577178" cy="9601200"/>
              <a:chOff x="-387789" y="0"/>
              <a:chExt cx="13577178" cy="9601200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E9A968C1-F66B-4AB9-B4EB-E971B9A3C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7789" y="0"/>
                <a:ext cx="13577178" cy="9601200"/>
              </a:xfrm>
              <a:prstGeom prst="rect">
                <a:avLst/>
              </a:prstGeom>
            </p:spPr>
          </p:pic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E64E2DF1-8959-4878-974B-7B19235DC09F}"/>
                  </a:ext>
                </a:extLst>
              </p:cNvPr>
              <p:cNvSpPr/>
              <p:nvPr/>
            </p:nvSpPr>
            <p:spPr>
              <a:xfrm>
                <a:off x="76200" y="76199"/>
                <a:ext cx="12649200" cy="943927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5051D652-34BC-4B18-A5BC-BA67302A7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9337" y="6676833"/>
              <a:ext cx="236571" cy="150857"/>
            </a:xfrm>
            <a:prstGeom prst="rect">
              <a:avLst/>
            </a:prstGeom>
          </p:spPr>
        </p:pic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C5AFA8-A4E4-485D-87DE-7DBB694FFC16}"/>
              </a:ext>
            </a:extLst>
          </p:cNvPr>
          <p:cNvSpPr txBox="1"/>
          <p:nvPr/>
        </p:nvSpPr>
        <p:spPr>
          <a:xfrm>
            <a:off x="9582150" y="381000"/>
            <a:ext cx="2790825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対　策　必　要　箇　所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7FFED19-9F8E-44BA-835A-5D1D02E8251B}"/>
              </a:ext>
            </a:extLst>
          </p:cNvPr>
          <p:cNvSpPr/>
          <p:nvPr/>
        </p:nvSpPr>
        <p:spPr>
          <a:xfrm>
            <a:off x="5267461" y="320122"/>
            <a:ext cx="108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72000" rtlCol="0" anchor="t" anchorCtr="0"/>
          <a:lstStyle/>
          <a:p>
            <a:r>
              <a:rPr kumimoji="1" lang="en-US" altLang="ja-JP" sz="800" dirty="0" smtClean="0">
                <a:solidFill>
                  <a:schemeClr val="tx1"/>
                </a:solidFill>
              </a:rPr>
              <a:t>19</a:t>
            </a:r>
            <a:r>
              <a:rPr kumimoji="1" lang="en-US" altLang="ja-JP" sz="800" dirty="0">
                <a:solidFill>
                  <a:schemeClr val="tx1"/>
                </a:solidFill>
              </a:rPr>
              <a:t>4</a:t>
            </a:r>
            <a:r>
              <a:rPr kumimoji="1" lang="ja-JP" altLang="en-US" sz="800" dirty="0" smtClean="0">
                <a:solidFill>
                  <a:schemeClr val="tx1"/>
                </a:solidFill>
              </a:rPr>
              <a:t>　道</a:t>
            </a:r>
            <a:r>
              <a:rPr kumimoji="1" lang="ja-JP" altLang="en-US" sz="800" dirty="0">
                <a:solidFill>
                  <a:schemeClr val="tx1"/>
                </a:solidFill>
              </a:rPr>
              <a:t>が崩れかけている、草が伸び石垣が崩れかけている</a:t>
            </a:r>
            <a:endParaRPr kumimoji="1" lang="ja-JP" altLang="en-US" sz="800" dirty="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C79988E-6E90-436D-BB49-E4B7FD2EFE41}"/>
              </a:ext>
            </a:extLst>
          </p:cNvPr>
          <p:cNvCxnSpPr>
            <a:cxnSpLocks/>
          </p:cNvCxnSpPr>
          <p:nvPr/>
        </p:nvCxnSpPr>
        <p:spPr>
          <a:xfrm flipH="1" flipV="1">
            <a:off x="1938551" y="3477579"/>
            <a:ext cx="1910436" cy="116886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>
            <a:extLst>
              <a:ext uri="{FF2B5EF4-FFF2-40B4-BE49-F238E27FC236}">
                <a16:creationId xmlns:a16="http://schemas.microsoft.com/office/drawing/2014/main" id="{34F8C2DF-4D58-4671-A33D-9A2AD9429374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61" y="1065078"/>
            <a:ext cx="1079999" cy="6950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2C79988E-6E90-436D-BB49-E4B7FD2EFE41}"/>
              </a:ext>
            </a:extLst>
          </p:cNvPr>
          <p:cNvCxnSpPr>
            <a:cxnSpLocks/>
          </p:cNvCxnSpPr>
          <p:nvPr/>
        </p:nvCxnSpPr>
        <p:spPr>
          <a:xfrm flipV="1">
            <a:off x="5361733" y="1760121"/>
            <a:ext cx="534664" cy="248343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1BFDA1C6-279B-4617-883C-67B54FF8EF0C}"/>
              </a:ext>
            </a:extLst>
          </p:cNvPr>
          <p:cNvSpPr/>
          <p:nvPr/>
        </p:nvSpPr>
        <p:spPr>
          <a:xfrm>
            <a:off x="841569" y="2821894"/>
            <a:ext cx="1080000" cy="1718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800" dirty="0" smtClean="0">
                <a:solidFill>
                  <a:schemeClr val="tx1"/>
                </a:solidFill>
              </a:rPr>
              <a:t>198</a:t>
            </a:r>
            <a:r>
              <a:rPr kumimoji="1" lang="ja-JP" altLang="en-US" sz="800" dirty="0">
                <a:solidFill>
                  <a:schemeClr val="tx1"/>
                </a:solidFill>
              </a:rPr>
              <a:t>　歩道と側道の間にコンクリートの段差が有り、雨の日や凍結した日に自転車が転倒するおそれがある。段差を解消して欲しい。</a:t>
            </a:r>
            <a:endParaRPr kumimoji="1" lang="ja-JP" altLang="en-US" sz="800" dirty="0"/>
          </a:p>
        </p:txBody>
      </p:sp>
      <p:pic>
        <p:nvPicPr>
          <p:cNvPr id="63" name="図 6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1" y="3828412"/>
            <a:ext cx="1055983" cy="711690"/>
          </a:xfrm>
          <a:prstGeom prst="rect">
            <a:avLst/>
          </a:prstGeom>
        </p:spPr>
      </p:pic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2C79988E-6E90-436D-BB49-E4B7FD2EFE41}"/>
              </a:ext>
            </a:extLst>
          </p:cNvPr>
          <p:cNvCxnSpPr>
            <a:cxnSpLocks/>
          </p:cNvCxnSpPr>
          <p:nvPr/>
        </p:nvCxnSpPr>
        <p:spPr>
          <a:xfrm flipH="1" flipV="1">
            <a:off x="1891379" y="1818167"/>
            <a:ext cx="2204630" cy="27134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E7FFED19-9F8E-44BA-835A-5D1D02E8251B}"/>
              </a:ext>
            </a:extLst>
          </p:cNvPr>
          <p:cNvSpPr/>
          <p:nvPr/>
        </p:nvSpPr>
        <p:spPr>
          <a:xfrm>
            <a:off x="1181709" y="292440"/>
            <a:ext cx="1080000" cy="1759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72000" rtlCol="0" anchor="t" anchorCtr="0"/>
          <a:lstStyle/>
          <a:p>
            <a:r>
              <a:rPr kumimoji="1" lang="en-US" altLang="ja-JP" sz="800" dirty="0" smtClean="0">
                <a:solidFill>
                  <a:schemeClr val="tx1"/>
                </a:solidFill>
              </a:rPr>
              <a:t>199</a:t>
            </a:r>
            <a:r>
              <a:rPr kumimoji="1" lang="ja-JP" altLang="en-US" sz="800" dirty="0" smtClean="0">
                <a:solidFill>
                  <a:schemeClr val="tx1"/>
                </a:solidFill>
              </a:rPr>
              <a:t>　歩道</a:t>
            </a:r>
            <a:r>
              <a:rPr kumimoji="1" lang="ja-JP" altLang="en-US" sz="800" dirty="0">
                <a:solidFill>
                  <a:schemeClr val="tx1"/>
                </a:solidFill>
              </a:rPr>
              <a:t>と側道の間にコンクリートの段差が有り、雨の日や凍結した日に自転車が転倒するおそれがある。段差を解消して欲しい。</a:t>
            </a:r>
            <a:endParaRPr kumimoji="1" lang="ja-JP" altLang="en-US" sz="800" dirty="0"/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7807" y="1159173"/>
            <a:ext cx="719306" cy="1064433"/>
          </a:xfrm>
          <a:prstGeom prst="rect">
            <a:avLst/>
          </a:prstGeom>
        </p:spPr>
      </p:pic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678E7612-ED81-44B4-8931-D8817DE7C08D}"/>
              </a:ext>
            </a:extLst>
          </p:cNvPr>
          <p:cNvCxnSpPr>
            <a:cxnSpLocks/>
            <a:endCxn id="83" idx="1"/>
          </p:cNvCxnSpPr>
          <p:nvPr/>
        </p:nvCxnSpPr>
        <p:spPr>
          <a:xfrm flipV="1">
            <a:off x="6780153" y="5317201"/>
            <a:ext cx="3251537" cy="18066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1BFDA1C6-279B-4617-883C-67B54FF8EF0C}"/>
              </a:ext>
            </a:extLst>
          </p:cNvPr>
          <p:cNvSpPr/>
          <p:nvPr/>
        </p:nvSpPr>
        <p:spPr>
          <a:xfrm>
            <a:off x="10031690" y="4597201"/>
            <a:ext cx="108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800" dirty="0">
                <a:solidFill>
                  <a:schemeClr val="tx1"/>
                </a:solidFill>
              </a:rPr>
              <a:t>202</a:t>
            </a:r>
            <a:r>
              <a:rPr kumimoji="1" lang="ja-JP" altLang="en-US" sz="800" dirty="0">
                <a:solidFill>
                  <a:schemeClr val="tx1"/>
                </a:solidFill>
              </a:rPr>
              <a:t>　橋の南側を子どもたちが</a:t>
            </a:r>
            <a:r>
              <a:rPr kumimoji="1" lang="ja-JP" altLang="en-US" sz="800" dirty="0" smtClean="0">
                <a:solidFill>
                  <a:schemeClr val="tx1"/>
                </a:solidFill>
              </a:rPr>
              <a:t>歩くが</a:t>
            </a:r>
            <a:r>
              <a:rPr kumimoji="1" lang="ja-JP" altLang="en-US" sz="800" dirty="0">
                <a:solidFill>
                  <a:schemeClr val="tx1"/>
                </a:solidFill>
              </a:rPr>
              <a:t>、注意喚起されていないため危険</a:t>
            </a:r>
            <a:endParaRPr kumimoji="1" lang="ja-JP" altLang="en-US" sz="800" dirty="0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6DF57192-9EB0-4B2F-8882-CCD676540F68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690" y="5317201"/>
            <a:ext cx="1080000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678E7612-ED81-44B4-8931-D8817DE7C08D}"/>
              </a:ext>
            </a:extLst>
          </p:cNvPr>
          <p:cNvCxnSpPr>
            <a:cxnSpLocks/>
          </p:cNvCxnSpPr>
          <p:nvPr/>
        </p:nvCxnSpPr>
        <p:spPr>
          <a:xfrm flipV="1">
            <a:off x="6536448" y="6303266"/>
            <a:ext cx="4799627" cy="11710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1BFDA1C6-279B-4617-883C-67B54FF8EF0C}"/>
              </a:ext>
            </a:extLst>
          </p:cNvPr>
          <p:cNvSpPr/>
          <p:nvPr/>
        </p:nvSpPr>
        <p:spPr>
          <a:xfrm>
            <a:off x="11335148" y="5443238"/>
            <a:ext cx="108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800" dirty="0" smtClean="0">
                <a:solidFill>
                  <a:schemeClr val="tx1"/>
                </a:solidFill>
              </a:rPr>
              <a:t>20</a:t>
            </a:r>
            <a:r>
              <a:rPr kumimoji="1" lang="en-US" altLang="ja-JP" sz="800" dirty="0">
                <a:solidFill>
                  <a:schemeClr val="tx1"/>
                </a:solidFill>
              </a:rPr>
              <a:t>5</a:t>
            </a:r>
            <a:r>
              <a:rPr kumimoji="1" lang="ja-JP" altLang="en-US" sz="800" dirty="0">
                <a:solidFill>
                  <a:schemeClr val="tx1"/>
                </a:solidFill>
              </a:rPr>
              <a:t>　倒壊の恐れがある家がある。取り壊しやガードを早急に希望</a:t>
            </a:r>
            <a:endParaRPr kumimoji="1" lang="ja-JP" altLang="en-US" sz="800" dirty="0"/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EB5AD315-5896-4173-ADEF-DAE226BB4A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2"/>
          <a:stretch/>
        </p:blipFill>
        <p:spPr>
          <a:xfrm>
            <a:off x="11348577" y="6167743"/>
            <a:ext cx="1066571" cy="722326"/>
          </a:xfrm>
          <a:prstGeom prst="rect">
            <a:avLst/>
          </a:prstGeom>
        </p:spPr>
      </p:pic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1BFDA1C6-279B-4617-883C-67B54FF8EF0C}"/>
              </a:ext>
            </a:extLst>
          </p:cNvPr>
          <p:cNvSpPr/>
          <p:nvPr/>
        </p:nvSpPr>
        <p:spPr>
          <a:xfrm>
            <a:off x="4599952" y="7661999"/>
            <a:ext cx="1080000" cy="1617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800" dirty="0" smtClean="0">
                <a:solidFill>
                  <a:schemeClr val="tx1"/>
                </a:solidFill>
              </a:rPr>
              <a:t>206</a:t>
            </a:r>
            <a:r>
              <a:rPr kumimoji="1" lang="ja-JP" altLang="en-US" sz="800" dirty="0">
                <a:solidFill>
                  <a:schemeClr val="tx1"/>
                </a:solidFill>
              </a:rPr>
              <a:t>　芝・本郷境付近で、橋から少しの間交通量が多く歩道もなく危険グリーンベルトや看板での注意喚起を希望</a:t>
            </a:r>
            <a:endParaRPr kumimoji="1" lang="ja-JP" altLang="en-US" sz="800" dirty="0"/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61CF4861-4F38-410B-9DAE-A06A3C9A298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35" y="8544858"/>
            <a:ext cx="1048999" cy="716699"/>
          </a:xfrm>
          <a:prstGeom prst="rect">
            <a:avLst/>
          </a:prstGeom>
        </p:spPr>
      </p:pic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678E7612-ED81-44B4-8931-D8817DE7C08D}"/>
              </a:ext>
            </a:extLst>
          </p:cNvPr>
          <p:cNvCxnSpPr>
            <a:cxnSpLocks/>
          </p:cNvCxnSpPr>
          <p:nvPr/>
        </p:nvCxnSpPr>
        <p:spPr>
          <a:xfrm flipH="1">
            <a:off x="5669234" y="7598999"/>
            <a:ext cx="755517" cy="23404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8B0C970-D678-4977-8A10-A67CB9E6D982}"/>
              </a:ext>
            </a:extLst>
          </p:cNvPr>
          <p:cNvSpPr/>
          <p:nvPr/>
        </p:nvSpPr>
        <p:spPr>
          <a:xfrm>
            <a:off x="3082425" y="455475"/>
            <a:ext cx="108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72000" rtlCol="0" anchor="t" anchorCtr="0"/>
          <a:lstStyle/>
          <a:p>
            <a:r>
              <a:rPr kumimoji="1" lang="en-US" altLang="ja-JP" sz="800" dirty="0">
                <a:solidFill>
                  <a:schemeClr val="tx1"/>
                </a:solidFill>
              </a:rPr>
              <a:t>142.</a:t>
            </a:r>
            <a:r>
              <a:rPr kumimoji="1" lang="ja-JP" altLang="en-US" sz="800" dirty="0">
                <a:solidFill>
                  <a:schemeClr val="tx1"/>
                </a:solidFill>
              </a:rPr>
              <a:t>道路幅員が狭く急峻な山際を通学するので危険を感じる。</a:t>
            </a:r>
            <a:endParaRPr kumimoji="1" lang="ja-JP" altLang="en-US" sz="800" dirty="0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E529839C-9A14-4A81-A5A1-2B6B6E5EFA0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24" y="1078337"/>
            <a:ext cx="1089517" cy="817138"/>
          </a:xfrm>
          <a:prstGeom prst="rect">
            <a:avLst/>
          </a:prstGeom>
        </p:spPr>
      </p:pic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3BCF3E4E-414C-4D50-8254-8D5F6D5EEE31}"/>
              </a:ext>
            </a:extLst>
          </p:cNvPr>
          <p:cNvCxnSpPr>
            <a:cxnSpLocks/>
          </p:cNvCxnSpPr>
          <p:nvPr/>
        </p:nvCxnSpPr>
        <p:spPr>
          <a:xfrm>
            <a:off x="4162425" y="1895475"/>
            <a:ext cx="561975" cy="444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502BE0B7-C349-459B-BEEC-7D59D5E0328B}"/>
              </a:ext>
            </a:extLst>
          </p:cNvPr>
          <p:cNvGrpSpPr/>
          <p:nvPr/>
        </p:nvGrpSpPr>
        <p:grpSpPr>
          <a:xfrm>
            <a:off x="9985785" y="1927711"/>
            <a:ext cx="1080000" cy="1467053"/>
            <a:chOff x="4382464" y="5049045"/>
            <a:chExt cx="1080000" cy="1467053"/>
          </a:xfrm>
        </p:grpSpPr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98332255-C8C8-478F-866D-2488E914438B}"/>
                </a:ext>
              </a:extLst>
            </p:cNvPr>
            <p:cNvSpPr/>
            <p:nvPr/>
          </p:nvSpPr>
          <p:spPr>
            <a:xfrm>
              <a:off x="4382464" y="5049045"/>
              <a:ext cx="1080000" cy="14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72000" rtlCol="0" anchor="t" anchorCtr="0"/>
            <a:lstStyle/>
            <a:p>
              <a:r>
                <a:rPr kumimoji="1" lang="en-US" altLang="ja-JP" sz="800" dirty="0">
                  <a:solidFill>
                    <a:schemeClr val="tx1"/>
                  </a:solidFill>
                </a:rPr>
                <a:t>150-3.</a:t>
              </a:r>
              <a:r>
                <a:rPr kumimoji="1" lang="ja-JP" altLang="en-US" sz="800" dirty="0">
                  <a:solidFill>
                    <a:schemeClr val="tx1"/>
                  </a:solidFill>
                </a:rPr>
                <a:t>落石があった。</a:t>
              </a:r>
              <a:endParaRPr kumimoji="1" lang="en-US" altLang="ja-JP" sz="800" dirty="0">
                <a:solidFill>
                  <a:schemeClr val="tx1"/>
                </a:solidFill>
              </a:endParaRPr>
            </a:p>
            <a:p>
              <a:r>
                <a:rPr kumimoji="1" lang="ja-JP" altLang="en-US" sz="800" dirty="0">
                  <a:solidFill>
                    <a:schemeClr val="tx1"/>
                  </a:solidFill>
                </a:rPr>
                <a:t>また、吹付にクラ</a:t>
              </a:r>
              <a:endParaRPr kumimoji="1" lang="en-US" altLang="ja-JP" sz="800" dirty="0">
                <a:solidFill>
                  <a:schemeClr val="tx1"/>
                </a:solidFill>
              </a:endParaRPr>
            </a:p>
            <a:p>
              <a:r>
                <a:rPr kumimoji="1" lang="ja-JP" altLang="en-US" sz="800" dirty="0">
                  <a:solidFill>
                    <a:schemeClr val="tx1"/>
                  </a:solidFill>
                </a:rPr>
                <a:t>ックがあり危険と</a:t>
              </a:r>
              <a:endParaRPr kumimoji="1" lang="en-US" altLang="ja-JP" sz="800" dirty="0">
                <a:solidFill>
                  <a:schemeClr val="tx1"/>
                </a:solidFill>
              </a:endParaRPr>
            </a:p>
            <a:p>
              <a:r>
                <a:rPr kumimoji="1" lang="ja-JP" altLang="en-US" sz="800" dirty="0">
                  <a:solidFill>
                    <a:schemeClr val="tx1"/>
                  </a:solidFill>
                </a:rPr>
                <a:t>思われる。</a:t>
              </a:r>
              <a:endParaRPr kumimoji="1" lang="en-US" altLang="ja-JP" sz="800" dirty="0">
                <a:solidFill>
                  <a:schemeClr val="tx1"/>
                </a:solidFill>
              </a:endParaRPr>
            </a:p>
            <a:p>
              <a:r>
                <a:rPr kumimoji="1" lang="ja-JP" altLang="en-US" sz="800" dirty="0">
                  <a:solidFill>
                    <a:schemeClr val="tx1"/>
                  </a:solidFill>
                </a:rPr>
                <a:t>対策を希望。</a:t>
              </a:r>
              <a:endParaRPr kumimoji="1" lang="ja-JP" altLang="en-US" sz="800" dirty="0"/>
            </a:p>
          </p:txBody>
        </p:sp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A5CB0748-4E8D-4AD0-B459-3C58E3BD5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648" y="5713737"/>
              <a:ext cx="1069815" cy="802361"/>
            </a:xfrm>
            <a:prstGeom prst="rect">
              <a:avLst/>
            </a:prstGeom>
          </p:spPr>
        </p:pic>
      </p:grp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42CDC8EF-86F9-4C9B-AD1C-45C22B6F9324}"/>
              </a:ext>
            </a:extLst>
          </p:cNvPr>
          <p:cNvCxnSpPr>
            <a:cxnSpLocks/>
          </p:cNvCxnSpPr>
          <p:nvPr/>
        </p:nvCxnSpPr>
        <p:spPr>
          <a:xfrm flipH="1">
            <a:off x="5592007" y="2856040"/>
            <a:ext cx="4393778" cy="1099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36BC733E-49A3-4243-9221-68ED90590936}"/>
              </a:ext>
            </a:extLst>
          </p:cNvPr>
          <p:cNvGrpSpPr/>
          <p:nvPr/>
        </p:nvGrpSpPr>
        <p:grpSpPr>
          <a:xfrm>
            <a:off x="1181709" y="4867002"/>
            <a:ext cx="1080000" cy="1440000"/>
            <a:chOff x="-2929285" y="5019521"/>
            <a:chExt cx="1080000" cy="1440000"/>
          </a:xfrm>
        </p:grpSpPr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059ABDEB-5143-4F10-9E75-F815EC33A5C2}"/>
                </a:ext>
              </a:extLst>
            </p:cNvPr>
            <p:cNvSpPr/>
            <p:nvPr/>
          </p:nvSpPr>
          <p:spPr>
            <a:xfrm>
              <a:off x="-2929285" y="5019521"/>
              <a:ext cx="1080000" cy="14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72000" rtlCol="0" anchor="t" anchorCtr="0"/>
            <a:lstStyle/>
            <a:p>
              <a:r>
                <a:rPr kumimoji="1" lang="en-US" altLang="ja-JP" sz="800" dirty="0">
                  <a:solidFill>
                    <a:schemeClr val="tx1"/>
                  </a:solidFill>
                </a:rPr>
                <a:t>173.</a:t>
              </a:r>
              <a:r>
                <a:rPr kumimoji="1" lang="ja-JP" altLang="en-US" sz="800" dirty="0">
                  <a:solidFill>
                    <a:schemeClr val="tx1"/>
                  </a:solidFill>
                </a:rPr>
                <a:t>学校の雨水が溢れ道路に流れる。</a:t>
              </a:r>
              <a:endParaRPr kumimoji="1" lang="en-US" altLang="ja-JP" sz="800" dirty="0">
                <a:solidFill>
                  <a:schemeClr val="tx1"/>
                </a:solidFill>
              </a:endParaRPr>
            </a:p>
            <a:p>
              <a:r>
                <a:rPr kumimoji="1" lang="ja-JP" altLang="en-US" sz="800" dirty="0">
                  <a:solidFill>
                    <a:schemeClr val="tx1"/>
                  </a:solidFill>
                </a:rPr>
                <a:t>改善を希望。</a:t>
              </a:r>
              <a:endParaRPr kumimoji="1" lang="ja-JP" altLang="en-US" sz="800" dirty="0"/>
            </a:p>
          </p:txBody>
        </p:sp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CB171B39-6E57-4CAD-B21F-CFD4B7ECC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09318" y="5693653"/>
              <a:ext cx="1044519" cy="762131"/>
            </a:xfrm>
            <a:prstGeom prst="rect">
              <a:avLst/>
            </a:prstGeom>
          </p:spPr>
        </p:pic>
      </p:grp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490A7054-7C58-4D99-93D1-46A0EB7973BA}"/>
              </a:ext>
            </a:extLst>
          </p:cNvPr>
          <p:cNvCxnSpPr>
            <a:cxnSpLocks/>
          </p:cNvCxnSpPr>
          <p:nvPr/>
        </p:nvCxnSpPr>
        <p:spPr>
          <a:xfrm flipV="1">
            <a:off x="2261709" y="4411322"/>
            <a:ext cx="2462691" cy="905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E91AB432-CA10-4EF8-89B5-81B0202B2D9A}"/>
              </a:ext>
            </a:extLst>
          </p:cNvPr>
          <p:cNvGrpSpPr/>
          <p:nvPr/>
        </p:nvGrpSpPr>
        <p:grpSpPr>
          <a:xfrm>
            <a:off x="2706363" y="7550491"/>
            <a:ext cx="1108621" cy="1440000"/>
            <a:chOff x="2827017" y="10099799"/>
            <a:chExt cx="1108621" cy="1440000"/>
          </a:xfrm>
        </p:grpSpPr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E7FFED19-9F8E-44BA-835A-5D1D02E8251B}"/>
                </a:ext>
              </a:extLst>
            </p:cNvPr>
            <p:cNvSpPr/>
            <p:nvPr/>
          </p:nvSpPr>
          <p:spPr>
            <a:xfrm>
              <a:off x="2827019" y="10099799"/>
              <a:ext cx="1080000" cy="14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72000" rtlCol="0" anchor="t" anchorCtr="0"/>
            <a:lstStyle/>
            <a:p>
              <a:r>
                <a:rPr kumimoji="1" lang="en-US" altLang="ja-JP" sz="800" dirty="0">
                  <a:solidFill>
                    <a:schemeClr val="tx1"/>
                  </a:solidFill>
                </a:rPr>
                <a:t>182.</a:t>
              </a:r>
              <a:r>
                <a:rPr kumimoji="1" lang="ja-JP" altLang="en-US" sz="800" dirty="0">
                  <a:solidFill>
                    <a:schemeClr val="tx1"/>
                  </a:solidFill>
                </a:rPr>
                <a:t>路肩の高さがあるのにガードレールが無く危険。</a:t>
              </a:r>
              <a:endParaRPr kumimoji="1" lang="en-US" altLang="ja-JP" sz="800" dirty="0">
                <a:solidFill>
                  <a:schemeClr val="tx1"/>
                </a:solidFill>
              </a:endParaRPr>
            </a:p>
            <a:p>
              <a:endParaRPr kumimoji="1" lang="ja-JP" altLang="en-US" sz="800" dirty="0"/>
            </a:p>
          </p:txBody>
        </p:sp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6EF87B1E-7430-42B6-9A49-211296BAD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17" y="10771024"/>
              <a:ext cx="1108621" cy="768775"/>
            </a:xfrm>
            <a:prstGeom prst="rect">
              <a:avLst/>
            </a:prstGeom>
          </p:spPr>
        </p:pic>
      </p:grp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42546F16-BD96-4657-9CCE-76AFBB04A58E}"/>
              </a:ext>
            </a:extLst>
          </p:cNvPr>
          <p:cNvCxnSpPr>
            <a:cxnSpLocks/>
          </p:cNvCxnSpPr>
          <p:nvPr/>
        </p:nvCxnSpPr>
        <p:spPr>
          <a:xfrm flipV="1">
            <a:off x="3493054" y="5749618"/>
            <a:ext cx="1231346" cy="18266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76B6F3B8-1E7B-4D9A-9BF8-83DB0725AF3D}"/>
              </a:ext>
            </a:extLst>
          </p:cNvPr>
          <p:cNvGrpSpPr/>
          <p:nvPr/>
        </p:nvGrpSpPr>
        <p:grpSpPr>
          <a:xfrm>
            <a:off x="8024065" y="3929143"/>
            <a:ext cx="1080000" cy="1456964"/>
            <a:chOff x="-1541095" y="6656543"/>
            <a:chExt cx="1080000" cy="1456964"/>
          </a:xfrm>
        </p:grpSpPr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7572D933-3B4C-4315-8A03-D9770BDBA0F4}"/>
                </a:ext>
              </a:extLst>
            </p:cNvPr>
            <p:cNvSpPr/>
            <p:nvPr/>
          </p:nvSpPr>
          <p:spPr>
            <a:xfrm>
              <a:off x="-1541095" y="6656543"/>
              <a:ext cx="1080000" cy="14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72000" rtlCol="0" anchor="t" anchorCtr="0"/>
            <a:lstStyle/>
            <a:p>
              <a:r>
                <a:rPr kumimoji="1" lang="en-US" altLang="ja-JP" sz="800" dirty="0">
                  <a:solidFill>
                    <a:schemeClr val="tx1"/>
                  </a:solidFill>
                </a:rPr>
                <a:t>187.</a:t>
              </a:r>
              <a:r>
                <a:rPr kumimoji="1" lang="ja-JP" altLang="en-US" sz="800" dirty="0">
                  <a:solidFill>
                    <a:schemeClr val="tx1"/>
                  </a:solidFill>
                </a:rPr>
                <a:t>カーブでガードレールがないので危険。ガードレールの設置を希望</a:t>
              </a:r>
              <a:endParaRPr kumimoji="1" lang="en-US" altLang="ja-JP" sz="800" dirty="0">
                <a:solidFill>
                  <a:schemeClr val="tx1"/>
                </a:solidFill>
              </a:endParaRPr>
            </a:p>
            <a:p>
              <a:endParaRPr kumimoji="1" lang="ja-JP" altLang="en-US" sz="800" dirty="0"/>
            </a:p>
          </p:txBody>
        </p:sp>
        <p:pic>
          <p:nvPicPr>
            <p:cNvPr id="94" name="図 93">
              <a:extLst>
                <a:ext uri="{FF2B5EF4-FFF2-40B4-BE49-F238E27FC236}">
                  <a16:creationId xmlns:a16="http://schemas.microsoft.com/office/drawing/2014/main" id="{A187B73B-1DE2-4867-BBD3-07385CDA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31363" y="7373847"/>
              <a:ext cx="1058235" cy="739660"/>
            </a:xfrm>
            <a:prstGeom prst="rect">
              <a:avLst/>
            </a:prstGeom>
          </p:spPr>
        </p:pic>
      </p:grp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27B5B321-12B9-4156-9E77-D31D288B1692}"/>
              </a:ext>
            </a:extLst>
          </p:cNvPr>
          <p:cNvCxnSpPr>
            <a:cxnSpLocks/>
          </p:cNvCxnSpPr>
          <p:nvPr/>
        </p:nvCxnSpPr>
        <p:spPr>
          <a:xfrm flipH="1">
            <a:off x="6347461" y="4864261"/>
            <a:ext cx="1656241" cy="829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A8BBC9A1-1BEB-4E0E-A504-0E45A86F59DB}"/>
              </a:ext>
            </a:extLst>
          </p:cNvPr>
          <p:cNvGrpSpPr/>
          <p:nvPr/>
        </p:nvGrpSpPr>
        <p:grpSpPr>
          <a:xfrm>
            <a:off x="10571690" y="7607743"/>
            <a:ext cx="1080000" cy="1459576"/>
            <a:chOff x="-751268" y="8209859"/>
            <a:chExt cx="1080000" cy="1459576"/>
          </a:xfrm>
        </p:grpSpPr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9CB84B47-EDFE-4A77-B3C2-4D417DC55281}"/>
                </a:ext>
              </a:extLst>
            </p:cNvPr>
            <p:cNvSpPr/>
            <p:nvPr/>
          </p:nvSpPr>
          <p:spPr>
            <a:xfrm>
              <a:off x="-751268" y="8209859"/>
              <a:ext cx="1080000" cy="14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72000" rtlCol="0" anchor="t" anchorCtr="0"/>
            <a:lstStyle/>
            <a:p>
              <a:r>
                <a:rPr kumimoji="1" lang="en-US" altLang="ja-JP" sz="800" dirty="0">
                  <a:solidFill>
                    <a:schemeClr val="tx1"/>
                  </a:solidFill>
                </a:rPr>
                <a:t>189.</a:t>
              </a:r>
              <a:r>
                <a:rPr kumimoji="1" lang="ja-JP" altLang="en-US" sz="800" dirty="0">
                  <a:solidFill>
                    <a:schemeClr val="tx1"/>
                  </a:solidFill>
                </a:rPr>
                <a:t>縁石はあるがガードレールがなく危険。設置を希望。町道沿いの草刈を希望。</a:t>
              </a:r>
              <a:endParaRPr kumimoji="1" lang="en-US" altLang="ja-JP" sz="800" dirty="0">
                <a:solidFill>
                  <a:schemeClr val="tx1"/>
                </a:solidFill>
              </a:endParaRPr>
            </a:p>
            <a:p>
              <a:endParaRPr kumimoji="1" lang="ja-JP" altLang="en-US" sz="800" dirty="0"/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EFD70CD4-4EEC-4EF7-8733-4927D6C37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5133" y="8904907"/>
              <a:ext cx="1073865" cy="764528"/>
            </a:xfrm>
            <a:prstGeom prst="rect">
              <a:avLst/>
            </a:prstGeom>
          </p:spPr>
        </p:pic>
      </p:grp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3D76C339-EE9B-4EA6-8EBA-7567E78DDB27}"/>
              </a:ext>
            </a:extLst>
          </p:cNvPr>
          <p:cNvCxnSpPr>
            <a:cxnSpLocks/>
          </p:cNvCxnSpPr>
          <p:nvPr/>
        </p:nvCxnSpPr>
        <p:spPr>
          <a:xfrm flipH="1" flipV="1">
            <a:off x="6659554" y="7550491"/>
            <a:ext cx="3912135" cy="1023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998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269</Words>
  <Application>Microsoft Office PowerPoint</Application>
  <PresentationFormat>A3 297x420 mm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G_DOBOKU</dc:creator>
  <cp:lastModifiedBy>教育課</cp:lastModifiedBy>
  <cp:revision>26</cp:revision>
  <cp:lastPrinted>2023-10-11T07:46:05Z</cp:lastPrinted>
  <dcterms:created xsi:type="dcterms:W3CDTF">2023-02-06T06:03:30Z</dcterms:created>
  <dcterms:modified xsi:type="dcterms:W3CDTF">2023-10-11T07:46:06Z</dcterms:modified>
</cp:coreProperties>
</file>