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4"/>
  </p:notesMasterIdLst>
  <p:handoutMasterIdLst>
    <p:handoutMasterId r:id="rId5"/>
  </p:handoutMasterIdLst>
  <p:sldIdLst>
    <p:sldId id="263" r:id="rId2"/>
    <p:sldId id="262" r:id="rId3"/>
  </p:sldIdLst>
  <p:sldSz cx="6858000" cy="9906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F33CC"/>
    <a:srgbClr val="FF9900"/>
    <a:srgbClr val="FF9966"/>
    <a:srgbClr val="FFCC66"/>
    <a:srgbClr val="FF99CC"/>
    <a:srgbClr val="66FF33"/>
    <a:srgbClr val="99FF99"/>
    <a:srgbClr val="FFCC99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71" autoAdjust="0"/>
    <p:restoredTop sz="96723" autoAdjust="0"/>
  </p:normalViewPr>
  <p:slideViewPr>
    <p:cSldViewPr snapToGrid="0">
      <p:cViewPr>
        <p:scale>
          <a:sx n="100" d="100"/>
          <a:sy n="100" d="100"/>
        </p:scale>
        <p:origin x="1188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400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1"/>
            <a:ext cx="4302402" cy="341251"/>
          </a:xfrm>
          <a:prstGeom prst="rect">
            <a:avLst/>
          </a:prstGeom>
        </p:spPr>
        <p:txBody>
          <a:bodyPr vert="horz" lIns="92084" tIns="46042" rIns="92084" bIns="46042" rtlCol="0"/>
          <a:lstStyle>
            <a:lvl1pPr algn="l">
              <a:defRPr sz="1200"/>
            </a:lvl1pPr>
          </a:lstStyle>
          <a:p>
            <a:r>
              <a:rPr kumimoji="1" lang="ja-JP" altLang="en-US"/>
              <a:t>（参考資料２）　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5621897" y="1"/>
            <a:ext cx="4302400" cy="341251"/>
          </a:xfrm>
          <a:prstGeom prst="rect">
            <a:avLst/>
          </a:prstGeom>
        </p:spPr>
        <p:txBody>
          <a:bodyPr vert="horz" lIns="92084" tIns="46042" rIns="92084" bIns="46042" rtlCol="0"/>
          <a:lstStyle>
            <a:lvl1pPr algn="r">
              <a:defRPr sz="1200"/>
            </a:lvl1pPr>
          </a:lstStyle>
          <a:p>
            <a:fld id="{11035C0A-6A21-427D-A3EB-E8A52BE8FF8D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5" y="6456425"/>
            <a:ext cx="4302402" cy="341251"/>
          </a:xfrm>
          <a:prstGeom prst="rect">
            <a:avLst/>
          </a:prstGeom>
        </p:spPr>
        <p:txBody>
          <a:bodyPr vert="horz" lIns="92084" tIns="46042" rIns="92084" bIns="46042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5621897" y="6456425"/>
            <a:ext cx="4302400" cy="341251"/>
          </a:xfrm>
          <a:prstGeom prst="rect">
            <a:avLst/>
          </a:prstGeom>
        </p:spPr>
        <p:txBody>
          <a:bodyPr vert="horz" lIns="92084" tIns="46042" rIns="92084" bIns="46042" rtlCol="0" anchor="b"/>
          <a:lstStyle>
            <a:lvl1pPr algn="r">
              <a:defRPr sz="1200"/>
            </a:lvl1pPr>
          </a:lstStyle>
          <a:p>
            <a:fld id="{C91F2FBD-9738-4CB6-A58A-DC9F14A6E1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156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301235" cy="340915"/>
          </a:xfrm>
          <a:prstGeom prst="rect">
            <a:avLst/>
          </a:prstGeom>
        </p:spPr>
        <p:txBody>
          <a:bodyPr vert="horz" lIns="91290" tIns="45643" rIns="91290" bIns="45643" rtlCol="0"/>
          <a:lstStyle>
            <a:lvl1pPr algn="l">
              <a:defRPr sz="1200"/>
            </a:lvl1pPr>
          </a:lstStyle>
          <a:p>
            <a:r>
              <a:rPr kumimoji="1" lang="ja-JP" altLang="en-US"/>
              <a:t>（参考資料２）　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5623094" y="3"/>
            <a:ext cx="4301235" cy="340915"/>
          </a:xfrm>
          <a:prstGeom prst="rect">
            <a:avLst/>
          </a:prstGeom>
        </p:spPr>
        <p:txBody>
          <a:bodyPr vert="horz" lIns="91290" tIns="45643" rIns="91290" bIns="45643" rtlCol="0"/>
          <a:lstStyle>
            <a:lvl1pPr algn="r">
              <a:defRPr sz="1200"/>
            </a:lvl1pPr>
          </a:lstStyle>
          <a:p>
            <a:fld id="{7072B0E7-22FF-4BC1-A758-8F10060C7725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170363" y="850900"/>
            <a:ext cx="15859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0" tIns="45643" rIns="91290" bIns="45643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993127" y="3271268"/>
            <a:ext cx="7940385" cy="2676292"/>
          </a:xfrm>
          <a:prstGeom prst="rect">
            <a:avLst/>
          </a:prstGeom>
        </p:spPr>
        <p:txBody>
          <a:bodyPr vert="horz" lIns="91290" tIns="45643" rIns="91290" bIns="45643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6456762"/>
            <a:ext cx="4301235" cy="340915"/>
          </a:xfrm>
          <a:prstGeom prst="rect">
            <a:avLst/>
          </a:prstGeom>
        </p:spPr>
        <p:txBody>
          <a:bodyPr vert="horz" lIns="91290" tIns="45643" rIns="91290" bIns="4564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5623094" y="6456762"/>
            <a:ext cx="4301235" cy="340915"/>
          </a:xfrm>
          <a:prstGeom prst="rect">
            <a:avLst/>
          </a:prstGeom>
        </p:spPr>
        <p:txBody>
          <a:bodyPr vert="horz" lIns="91290" tIns="45643" rIns="91290" bIns="45643" rtlCol="0" anchor="b"/>
          <a:lstStyle>
            <a:lvl1pPr algn="r">
              <a:defRPr sz="1200"/>
            </a:lvl1pPr>
          </a:lstStyle>
          <a:p>
            <a:fld id="{E8CB1C19-52BF-4414-988E-4142549F66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3569812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386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86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4112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7760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0565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6915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4204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795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527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743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9613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14F1D-CADF-4750-AFB6-4076E34C72C1}" type="datetimeFigureOut">
              <a:rPr kumimoji="1" lang="ja-JP" altLang="en-US" smtClean="0"/>
              <a:t>2023/9/6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08C8D-9197-43CB-946F-6823A5ED75D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836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98761" y="1376533"/>
            <a:ext cx="6721138" cy="10949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七宗町では、家庭においてお子様の中学校卒業後の進路を検討するにあたって、進学や就職等の準備費用に対する経済的負担の軽減を図るため、</a:t>
            </a:r>
            <a:r>
              <a:rPr lang="ja-JP" altLang="en-US" sz="16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「中学３年生の児童の保護者等に対し、対象児童１人当たり３万円」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を支給いたします</a:t>
            </a:r>
          </a:p>
        </p:txBody>
      </p:sp>
      <p:sp>
        <p:nvSpPr>
          <p:cNvPr id="5" name="角丸四角形 4"/>
          <p:cNvSpPr>
            <a:spLocks/>
          </p:cNvSpPr>
          <p:nvPr/>
        </p:nvSpPr>
        <p:spPr>
          <a:xfrm>
            <a:off x="57150" y="84159"/>
            <a:ext cx="6762749" cy="808626"/>
          </a:xfrm>
          <a:prstGeom prst="round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七宗町　高等学校就学準備等支援金のご案内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59848" y="9505233"/>
            <a:ext cx="6697278" cy="307172"/>
          </a:xfrm>
          <a:prstGeom prst="roundRect">
            <a:avLst/>
          </a:prstGeom>
          <a:solidFill>
            <a:srgbClr val="0070C0"/>
          </a:solidFill>
          <a:ln>
            <a:solidFill>
              <a:srgbClr val="66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/>
        </p:nvSpPr>
        <p:spPr>
          <a:xfrm>
            <a:off x="98758" y="3218188"/>
            <a:ext cx="6660000" cy="702324"/>
          </a:xfrm>
          <a:prstGeom prst="round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２ 支援金の額</a:t>
            </a:r>
            <a:endParaRPr kumimoji="1" lang="en-US" altLang="ja-JP" sz="16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対象児童１人につき、３万円を支給します。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98759" y="2181458"/>
            <a:ext cx="6660000" cy="964420"/>
          </a:xfrm>
          <a:prstGeom prst="roundRect">
            <a:avLst>
              <a:gd name="adj" fmla="val 14789"/>
            </a:avLst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対象児童</a:t>
            </a:r>
            <a:endParaRPr kumimoji="1" lang="en-US" altLang="ja-JP" sz="16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平成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日～平成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21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日生まれで、令和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30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日現在で七宗町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内に住民登録がある児童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" name="角丸四角形 18">
            <a:extLst>
              <a:ext uri="{FF2B5EF4-FFF2-40B4-BE49-F238E27FC236}">
                <a16:creationId xmlns:a16="http://schemas.microsoft.com/office/drawing/2014/main" id="{3315E3BA-09A1-40FB-AD67-468D1B829B21}"/>
              </a:ext>
            </a:extLst>
          </p:cNvPr>
          <p:cNvSpPr/>
          <p:nvPr/>
        </p:nvSpPr>
        <p:spPr>
          <a:xfrm>
            <a:off x="97126" y="5180374"/>
            <a:ext cx="6660000" cy="3124263"/>
          </a:xfrm>
          <a:prstGeom prst="roundRect">
            <a:avLst>
              <a:gd name="adj" fmla="val 6414"/>
            </a:avLst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6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申請方法・支給方法</a:t>
            </a:r>
            <a:endParaRPr kumimoji="1" lang="en-US" altLang="ja-JP" sz="16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① 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対象児童を要件とした令和５年</a:t>
            </a:r>
            <a:r>
              <a:rPr kumimoji="1" lang="en-US" altLang="ja-JP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10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月分の児童手当</a:t>
            </a:r>
            <a:r>
              <a:rPr kumimoji="1" lang="ja-JP" altLang="en-US" sz="12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（特例給付含む）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を七宗町か</a:t>
            </a:r>
            <a:endParaRPr kumimoji="1" lang="en-US" altLang="ja-JP" sz="1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ら受給した方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は原則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申請不要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・児童手当を受給する口座に振り込みます。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・支援金の給付を希望しない場合の届出書を送付しますので、給付を希望しない場合は、令和５年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１０月２７日までに申出書を返送するか、窓口まで持参してください。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・指定口座への振込が口座解約・変更等によりできない場合は、高等学校就学準備等支援金が支給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されませんので、令和５年１２月末までに必ず児童手当の振込指定口座の変更手続等の対応を</a:t>
            </a:r>
            <a:r>
              <a:rPr kumimoji="1" lang="ja-JP" altLang="en-US" sz="1100" dirty="0" err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</a:t>
            </a:r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 願いします。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② </a:t>
            </a:r>
            <a:r>
              <a:rPr kumimoji="1" lang="ja-JP" altLang="en-US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上記①以外の方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（公務員の方、児童手当の所得上限限度額以上の方、児童手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当を受給している方が七宗町外に住所を有している世帯等）については、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申請が必要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です。支援金のご案内・申請書等を送付しますので、必要事項を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記入の上、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令和５年１２月２</a:t>
            </a:r>
            <a:r>
              <a:rPr kumimoji="1" lang="en-US" altLang="ja-JP" sz="1400" b="1" u="sng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r>
              <a:rPr kumimoji="1" lang="ja-JP" altLang="en-US" sz="1400" b="1" u="sng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日</a:t>
            </a:r>
            <a:r>
              <a:rPr kumimoji="1" lang="ja-JP" altLang="en-US" sz="1400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（当日消印有効）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までに返送してください。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・申請書に記載の指定口座に振り込みます。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3375251E-2325-4D5C-852D-35D301E21087}"/>
              </a:ext>
            </a:extLst>
          </p:cNvPr>
          <p:cNvSpPr/>
          <p:nvPr/>
        </p:nvSpPr>
        <p:spPr>
          <a:xfrm>
            <a:off x="84564" y="992676"/>
            <a:ext cx="664368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中学</a:t>
            </a:r>
            <a:r>
              <a:rPr lang="en-US" altLang="ja-JP" sz="20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20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年生の児童の保護者の方に支援金を支給します</a:t>
            </a:r>
            <a:endParaRPr lang="ja-JP" altLang="en-US" sz="2000" b="1" dirty="0"/>
          </a:p>
        </p:txBody>
      </p:sp>
      <p:sp>
        <p:nvSpPr>
          <p:cNvPr id="11" name="角丸四角形 10"/>
          <p:cNvSpPr/>
          <p:nvPr/>
        </p:nvSpPr>
        <p:spPr>
          <a:xfrm>
            <a:off x="98758" y="3982894"/>
            <a:ext cx="6660000" cy="1137052"/>
          </a:xfrm>
          <a:prstGeom prst="roundRect">
            <a:avLst>
              <a:gd name="adj" fmla="val 11361"/>
            </a:avLst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6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３ 支給対象者</a:t>
            </a:r>
            <a:endParaRPr kumimoji="1" lang="en-US" altLang="ja-JP" sz="16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4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対象児童を監護し生計を同じくする保護者</a:t>
            </a:r>
            <a:r>
              <a:rPr kumimoji="1"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（原則、父母または同居の祖父母）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に支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給されます。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その他、対象児童が委託された里親・ファミリーホーム事業者、対象児童が入所している児童養護施設等の</a:t>
            </a:r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    </a:t>
            </a:r>
            <a:r>
              <a:rPr kumimoji="1" lang="ja-JP" altLang="en-US" sz="10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設置者も支給対象となる場合があります。</a:t>
            </a:r>
            <a:endParaRPr kumimoji="1" lang="en-US" altLang="ja-JP" sz="10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4564" y="8381999"/>
            <a:ext cx="6660000" cy="1062806"/>
          </a:xfrm>
          <a:prstGeom prst="roundRect">
            <a:avLst>
              <a:gd name="adj" fmla="val 15272"/>
            </a:avLst>
          </a:prstGeom>
          <a:solidFill>
            <a:schemeClr val="bg1"/>
          </a:solidFill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4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支給時期</a:t>
            </a:r>
            <a:endParaRPr kumimoji="1" lang="en-US" altLang="ja-JP" sz="1600" b="1" u="sng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en-US" altLang="ja-JP" sz="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①申請が不要な方：令和５年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１月上旬から順次支給します。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②申請が必要な方：申請受付後、順次支給します。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申請受付は令和５年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０月中旬からの予定です。</a:t>
            </a:r>
            <a:endParaRPr kumimoji="1" lang="en-US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08722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角丸四角形 33"/>
          <p:cNvSpPr/>
          <p:nvPr/>
        </p:nvSpPr>
        <p:spPr>
          <a:xfrm>
            <a:off x="1590301" y="3409385"/>
            <a:ext cx="1332000" cy="5400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支給対象</a:t>
            </a:r>
            <a:endParaRPr kumimoji="1"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申請が必要です</a:t>
            </a:r>
            <a:endParaRPr kumimoji="1"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6" name="下矢印 15"/>
          <p:cNvSpPr/>
          <p:nvPr/>
        </p:nvSpPr>
        <p:spPr>
          <a:xfrm>
            <a:off x="5967595" y="559368"/>
            <a:ext cx="216000" cy="2880000"/>
          </a:xfrm>
          <a:prstGeom prst="downArrow">
            <a:avLst>
              <a:gd name="adj1" fmla="val 50000"/>
              <a:gd name="adj2" fmla="val 742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89937" y="4010594"/>
            <a:ext cx="6660000" cy="4574605"/>
          </a:xfrm>
          <a:prstGeom prst="rect">
            <a:avLst/>
          </a:prstGeom>
          <a:solidFill>
            <a:schemeClr val="bg1"/>
          </a:solidFill>
          <a:ln w="28575">
            <a:solidFill>
              <a:srgbClr val="0070C0"/>
            </a:solidFill>
          </a:ln>
          <a:effectLst/>
        </p:spPr>
        <p:txBody>
          <a:bodyPr wrap="square" rtlCol="0">
            <a:noAutofit/>
          </a:bodyPr>
          <a:lstStyle/>
          <a:p>
            <a:pPr marL="180975" indent="-180975"/>
            <a:endParaRPr lang="en-US" altLang="ja-JP" sz="1400" dirty="0">
              <a:solidFill>
                <a:srgbClr val="66FF33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800" b="1" u="sng" dirty="0">
              <a:solidFill>
                <a:schemeClr val="accent5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Ｑ．子どもは岐阜県外に居住しています。支援金の対象になりますか？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Ａ．対象児童が県外に住民登録がある場合、支給対象になりません。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Ｑ．子どもは母と祖父母と同居しており、父は市外に単身赴任しています。誰がどこに申請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</a:t>
            </a:r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すればよいですか？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Ａ．原則として、対象児童と同居されているお母さまからご申請ください。申請先はお子様が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お住いの市町村となります。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/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Ｑ．子どもは高校に進学せず就職する予定ですが、支援金の対象になりますか？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Ａ．高校進学準備に限った支援金ではございませんので、就職や進路未定の場合も対象と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なります。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Ｑ．申請者の所得の制限はありますか？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Ａ．申請いただく保護者について所得の制限はございません。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Ｑ．ＤＶ被害により子どもとともに県内の他市町村に避難していますが、どうなりますか？</a:t>
            </a:r>
            <a:endParaRPr lang="en-US" altLang="ja-JP" sz="14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4000" indent="-457200"/>
            <a:endParaRPr lang="en-US" altLang="ja-JP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44000" indent="-457200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Ａ．住民票を移さず県内の他市町村に避難している場合、避難者が給付金の支給を受けることができますので、住民登録のある市町村にお早めにご相談ください。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80975" indent="-180975"/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なお、その場合は他方の配偶者等は支給を受けられません。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83664" y="8848889"/>
            <a:ext cx="6689468" cy="1010535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kumimoji="1" lang="en-US" altLang="ja-JP" sz="1000" dirty="0">
              <a:solidFill>
                <a:schemeClr val="accent5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七宗町役場　健康福祉課　福祉係（生きがい健康センター内）</a:t>
            </a:r>
            <a:endParaRPr kumimoji="1" lang="en-US" altLang="ja-JP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</a:t>
            </a:r>
            <a:r>
              <a:rPr kumimoji="1" lang="ja-JP" altLang="en-US" sz="16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 電話</a:t>
            </a:r>
            <a:r>
              <a:rPr kumimoji="1" lang="ja-JP" altLang="en-US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16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0574-48-1112</a:t>
            </a:r>
            <a:endParaRPr kumimoji="1" lang="ja-JP" altLang="en-US" sz="16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角丸四角形 1"/>
          <p:cNvSpPr/>
          <p:nvPr/>
        </p:nvSpPr>
        <p:spPr>
          <a:xfrm>
            <a:off x="77821" y="8642898"/>
            <a:ext cx="2692569" cy="373070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お問い合わせは</a:t>
            </a:r>
          </a:p>
        </p:txBody>
      </p:sp>
      <p:sp>
        <p:nvSpPr>
          <p:cNvPr id="13" name="角丸四角形 12"/>
          <p:cNvSpPr/>
          <p:nvPr/>
        </p:nvSpPr>
        <p:spPr>
          <a:xfrm>
            <a:off x="89936" y="4011134"/>
            <a:ext cx="1077414" cy="310951"/>
          </a:xfrm>
          <a:prstGeom prst="roundRect">
            <a:avLst/>
          </a:prstGeom>
          <a:solidFill>
            <a:srgbClr val="0070C0"/>
          </a:solidFill>
          <a:ln>
            <a:solidFill>
              <a:srgbClr val="66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Ｑ＆Ａ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89936" y="57349"/>
            <a:ext cx="1884913" cy="285551"/>
          </a:xfrm>
          <a:prstGeom prst="roundRect">
            <a:avLst/>
          </a:prstGeom>
          <a:solidFill>
            <a:srgbClr val="0070C0"/>
          </a:solidFill>
          <a:ln>
            <a:solidFill>
              <a:srgbClr val="66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フローチャート</a:t>
            </a:r>
          </a:p>
        </p:txBody>
      </p:sp>
      <p:sp>
        <p:nvSpPr>
          <p:cNvPr id="21" name="下矢印 20"/>
          <p:cNvSpPr/>
          <p:nvPr/>
        </p:nvSpPr>
        <p:spPr>
          <a:xfrm>
            <a:off x="673094" y="534759"/>
            <a:ext cx="216000" cy="582734"/>
          </a:xfrm>
          <a:prstGeom prst="downArrow">
            <a:avLst>
              <a:gd name="adj1" fmla="val 50000"/>
              <a:gd name="adj2" fmla="val 74255"/>
            </a:avLst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114301" y="393299"/>
            <a:ext cx="6697980" cy="396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あなた（支給対象者）は中学３年生（以下「対象児童」という）を養育していますか。</a:t>
            </a:r>
          </a:p>
        </p:txBody>
      </p:sp>
      <p:sp>
        <p:nvSpPr>
          <p:cNvPr id="23" name="角丸四角形 22"/>
          <p:cNvSpPr/>
          <p:nvPr/>
        </p:nvSpPr>
        <p:spPr>
          <a:xfrm>
            <a:off x="5180300" y="3419993"/>
            <a:ext cx="1413954" cy="540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支給対象外です</a:t>
            </a:r>
          </a:p>
        </p:txBody>
      </p:sp>
      <p:sp>
        <p:nvSpPr>
          <p:cNvPr id="24" name="下矢印 23"/>
          <p:cNvSpPr/>
          <p:nvPr/>
        </p:nvSpPr>
        <p:spPr>
          <a:xfrm>
            <a:off x="5317541" y="1323305"/>
            <a:ext cx="216000" cy="2124000"/>
          </a:xfrm>
          <a:prstGeom prst="downArrow">
            <a:avLst>
              <a:gd name="adj1" fmla="val 50000"/>
              <a:gd name="adj2" fmla="val 742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425884" y="1633619"/>
            <a:ext cx="5725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いいえ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6" name="下矢印 25"/>
          <p:cNvSpPr/>
          <p:nvPr/>
        </p:nvSpPr>
        <p:spPr>
          <a:xfrm>
            <a:off x="673094" y="1221308"/>
            <a:ext cx="216000" cy="582734"/>
          </a:xfrm>
          <a:prstGeom prst="downArrow">
            <a:avLst>
              <a:gd name="adj1" fmla="val 50000"/>
              <a:gd name="adj2" fmla="val 74255"/>
            </a:avLst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114301" y="1130193"/>
            <a:ext cx="553354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対象児童は令和５年９月３０日時点で岐阜県内に住民票がありますか。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14400" y="1510509"/>
            <a:ext cx="5968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はい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8" name="角丸四角形 27"/>
          <p:cNvSpPr/>
          <p:nvPr/>
        </p:nvSpPr>
        <p:spPr>
          <a:xfrm>
            <a:off x="3022600" y="3419952"/>
            <a:ext cx="2057400" cy="5400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r>
              <a:rPr kumimoji="1" lang="en-US" altLang="ja-JP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9/30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時点に対象児童の住民票がある市町村へお問い合わせください</a:t>
            </a:r>
          </a:p>
        </p:txBody>
      </p:sp>
      <p:sp>
        <p:nvSpPr>
          <p:cNvPr id="29" name="下矢印 28"/>
          <p:cNvSpPr/>
          <p:nvPr/>
        </p:nvSpPr>
        <p:spPr>
          <a:xfrm>
            <a:off x="3889147" y="1976482"/>
            <a:ext cx="216000" cy="1476000"/>
          </a:xfrm>
          <a:prstGeom prst="downArrow">
            <a:avLst>
              <a:gd name="adj1" fmla="val 50000"/>
              <a:gd name="adj2" fmla="val 742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013129" y="2224220"/>
            <a:ext cx="5725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いいえ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1" name="下矢印 30"/>
          <p:cNvSpPr/>
          <p:nvPr/>
        </p:nvSpPr>
        <p:spPr>
          <a:xfrm>
            <a:off x="673094" y="1913458"/>
            <a:ext cx="216000" cy="582734"/>
          </a:xfrm>
          <a:prstGeom prst="downArrow">
            <a:avLst>
              <a:gd name="adj1" fmla="val 50000"/>
              <a:gd name="adj2" fmla="val 74255"/>
            </a:avLst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19739" y="2187022"/>
            <a:ext cx="4803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はい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114301" y="1814482"/>
            <a:ext cx="4777820" cy="324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対象児童は令和５年９月３０日時点で七宗町に住民票がありますか。</a:t>
            </a:r>
          </a:p>
        </p:txBody>
      </p:sp>
      <p:sp>
        <p:nvSpPr>
          <p:cNvPr id="33" name="下矢印 32"/>
          <p:cNvSpPr/>
          <p:nvPr/>
        </p:nvSpPr>
        <p:spPr>
          <a:xfrm>
            <a:off x="2116240" y="2954547"/>
            <a:ext cx="216000" cy="468000"/>
          </a:xfrm>
          <a:prstGeom prst="downArrow">
            <a:avLst>
              <a:gd name="adj1" fmla="val 50000"/>
              <a:gd name="adj2" fmla="val 74255"/>
            </a:avLst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角丸四角形 34"/>
          <p:cNvSpPr/>
          <p:nvPr/>
        </p:nvSpPr>
        <p:spPr>
          <a:xfrm>
            <a:off x="171101" y="3406945"/>
            <a:ext cx="1332000" cy="5400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支給対象</a:t>
            </a:r>
            <a:endParaRPr kumimoji="1"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申請不要です</a:t>
            </a:r>
            <a:endParaRPr kumimoji="1" lang="en-US" altLang="ja-JP" sz="1000" b="1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下矢印 35"/>
          <p:cNvSpPr/>
          <p:nvPr/>
        </p:nvSpPr>
        <p:spPr>
          <a:xfrm>
            <a:off x="671713" y="2964918"/>
            <a:ext cx="216000" cy="468000"/>
          </a:xfrm>
          <a:prstGeom prst="downArrow">
            <a:avLst>
              <a:gd name="adj1" fmla="val 50000"/>
              <a:gd name="adj2" fmla="val 74255"/>
            </a:avLst>
          </a:prstGeom>
          <a:solidFill>
            <a:schemeClr val="tx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106680" y="2498766"/>
            <a:ext cx="3513069" cy="50243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>
                <a:solidFill>
                  <a:schemeClr val="tx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あなた（支給対象者）は対象児童を支給要件とした児童手当（特例給付含む）を七宗町から受給していますか。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2310593" y="3162835"/>
            <a:ext cx="847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いいえ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894787" y="3122803"/>
            <a:ext cx="8473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はい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894787" y="847241"/>
            <a:ext cx="5968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はい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093290" y="860881"/>
            <a:ext cx="5725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いいえ</a:t>
            </a:r>
            <a:endParaRPr lang="en-US" altLang="ja-JP" sz="10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02884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3249</TotalTime>
  <Words>938</Words>
  <Application>Microsoft Office PowerPoint</Application>
  <PresentationFormat>A4 210 x 297 mm</PresentationFormat>
  <Paragraphs>86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BIZ UDPゴシック</vt:lpstr>
      <vt:lpstr>BIZ UDゴシック</vt:lpstr>
      <vt:lpstr>Meiryo UI</vt:lpstr>
      <vt:lpstr>メイリオ</vt:lpstr>
      <vt:lpstr>游ゴシック</vt:lpstr>
      <vt:lpstr>游ゴシック Light</vt:lpstr>
      <vt:lpstr>Arial</vt:lpstr>
      <vt:lpstr>Calibri</vt:lpstr>
      <vt:lpstr>Calibri Light</vt:lpstr>
      <vt:lpstr>Office Theme</vt:lpstr>
      <vt:lpstr>PowerPoint プレゼンテーション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矢澤　雅弘(子ども･子育て本部)</dc:creator>
  <cp:lastModifiedBy>G_IKIGAI</cp:lastModifiedBy>
  <cp:revision>348</cp:revision>
  <cp:lastPrinted>2023-07-25T05:59:52Z</cp:lastPrinted>
  <dcterms:created xsi:type="dcterms:W3CDTF">2020-04-07T04:57:46Z</dcterms:created>
  <dcterms:modified xsi:type="dcterms:W3CDTF">2023-09-06T01:47:32Z</dcterms:modified>
</cp:coreProperties>
</file>